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Average"/>
      <p:regular r:id="rId19"/>
    </p:embeddedFont>
    <p:embeddedFont>
      <p:font typeface="Oswald"/>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regular.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Oswald-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Average-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c78bdb82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c78bdb82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bc8d76a60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bc8d76a60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e0bbe739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be0bbe739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bc8d76a607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bc8d76a60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c8d76a60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c8d76a60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bc8d76a60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bc8d76a60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c8d76a60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c8d76a60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bc8d76a60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bc8d76a60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https://tomboyx.com/pages/ourstory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bc8d76a60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bc8d76a60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bc8d76a60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bc8d76a60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c8d76a60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bc8d76a60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bc78bdb8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bc78bdb8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hyperlink" Target="https://tomboyx.com/pages/ourstory" TargetMode="External"/><Relationship Id="rId10" Type="http://schemas.openxmlformats.org/officeDocument/2006/relationships/hyperlink" Target="https://www.newyorker.com/magazine/2020/03/16/telfar-clemens-mass-appeal" TargetMode="External"/><Relationship Id="rId13" Type="http://schemas.openxmlformats.org/officeDocument/2006/relationships/hyperlink" Target="https://www.butchbasix.com/" TargetMode="External"/><Relationship Id="rId12" Type="http://schemas.openxmlformats.org/officeDocument/2006/relationships/hyperlink" Target="https://androgynousfashion.com/" TargetMode="External"/><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wildfang.com/" TargetMode="External"/><Relationship Id="rId4" Type="http://schemas.openxmlformats.org/officeDocument/2006/relationships/hyperlink" Target="https://sixty-nine.us/collections/one-pieces-1" TargetMode="External"/><Relationship Id="rId9" Type="http://schemas.openxmlformats.org/officeDocument/2006/relationships/hyperlink" Target="https://www.case48.com/swot-case/35183-BUSINESS-MODEL-INNOVATION-AT-WILDFANG" TargetMode="External"/><Relationship Id="rId14" Type="http://schemas.openxmlformats.org/officeDocument/2006/relationships/hyperlink" Target="https://www.newyorker.com/magazine/2020/03/16/telfar-clemens-mass-appeal" TargetMode="External"/><Relationship Id="rId5" Type="http://schemas.openxmlformats.org/officeDocument/2006/relationships/hyperlink" Target="https://www.vogue.com/article/69-anonymous-designer-lifestyle-brand-moca-los-angeles-la-museum-exhibit" TargetMode="External"/><Relationship Id="rId6" Type="http://schemas.openxmlformats.org/officeDocument/2006/relationships/hyperlink" Target="https://www.lamag.com/culturefiles/69-moca-deja-vu/" TargetMode="External"/><Relationship Id="rId7" Type="http://schemas.openxmlformats.org/officeDocument/2006/relationships/hyperlink" Target="https://impakter.com/69-clothing-a-nondemographic-brand/" TargetMode="External"/><Relationship Id="rId8" Type="http://schemas.openxmlformats.org/officeDocument/2006/relationships/hyperlink" Target="https://www.google.com/search?q=69+clothing+line&amp;client=safari&amp;rls=en&amp;sxsrf=ALeKk00SLo86DjcRxoT4-GpZILVa5UOdVQ:1612986830673&amp;source=lnms&amp;tbm=isch&amp;sa=X&amp;ved=2ahUKEwiw3caYjODuAhXOnOAKHbhMCAoQ_AUoAnoECBYQBA&amp;biw=1280&amp;bih=626#imgrc=7xL5VHgKP4RQy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0" y="990800"/>
            <a:ext cx="7887300" cy="1730100"/>
          </a:xfrm>
          <a:prstGeom prst="rect">
            <a:avLst/>
          </a:prstGeom>
        </p:spPr>
        <p:txBody>
          <a:bodyPr anchorCtr="0" anchor="b" bIns="91425" lIns="91425" spcFirstLastPara="1" rIns="91425" wrap="square" tIns="91425">
            <a:noAutofit/>
          </a:bodyPr>
          <a:lstStyle/>
          <a:p>
            <a:pPr indent="0" lvl="0" marL="0" rtl="0" algn="ctr">
              <a:lnSpc>
                <a:spcPct val="100000"/>
              </a:lnSpc>
              <a:spcBef>
                <a:spcPts val="1600"/>
              </a:spcBef>
              <a:spcAft>
                <a:spcPts val="0"/>
              </a:spcAft>
              <a:buNone/>
            </a:pPr>
            <a:r>
              <a:rPr b="1" lang="en">
                <a:solidFill>
                  <a:schemeClr val="accent5"/>
                </a:solidFill>
              </a:rPr>
              <a:t>BRAND POSITIONING</a:t>
            </a:r>
            <a:r>
              <a:rPr b="1" lang="en" sz="3800">
                <a:solidFill>
                  <a:schemeClr val="accent5"/>
                </a:solidFill>
              </a:rPr>
              <a:t> </a:t>
            </a:r>
            <a:endParaRPr b="1" sz="3800">
              <a:solidFill>
                <a:schemeClr val="accent5"/>
              </a:solidFill>
            </a:endParaRPr>
          </a:p>
          <a:p>
            <a:pPr indent="0" lvl="0" marL="0" rtl="0" algn="ctr">
              <a:lnSpc>
                <a:spcPct val="100000"/>
              </a:lnSpc>
              <a:spcBef>
                <a:spcPts val="1600"/>
              </a:spcBef>
              <a:spcAft>
                <a:spcPts val="1600"/>
              </a:spcAft>
              <a:buNone/>
            </a:pPr>
            <a:r>
              <a:rPr b="1" lang="en" sz="3500"/>
              <a:t>TOMBOY STYLE BRANDS</a:t>
            </a:r>
            <a:endParaRPr b="1" sz="3500"/>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Laura Burr, Emma Gustafsson, </a:t>
            </a:r>
            <a:endParaRPr/>
          </a:p>
          <a:p>
            <a:pPr indent="0" lvl="0" marL="0" rtl="0" algn="ctr">
              <a:spcBef>
                <a:spcPts val="0"/>
              </a:spcBef>
              <a:spcAft>
                <a:spcPts val="0"/>
              </a:spcAft>
              <a:buNone/>
            </a:pPr>
            <a:r>
              <a:rPr lang="en"/>
              <a:t>Kayla Head &amp; Emily Phillips</a:t>
            </a:r>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2068650" y="148675"/>
            <a:ext cx="5006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500">
                <a:solidFill>
                  <a:schemeClr val="accent5"/>
                </a:solidFill>
              </a:rPr>
              <a:t>BRAND POSITIONING MAP 2</a:t>
            </a:r>
            <a:endParaRPr sz="3500">
              <a:solidFill>
                <a:schemeClr val="accent5"/>
              </a:solidFill>
            </a:endParaRPr>
          </a:p>
        </p:txBody>
      </p:sp>
      <p:cxnSp>
        <p:nvCxnSpPr>
          <p:cNvPr id="143" name="Google Shape;143;p22"/>
          <p:cNvCxnSpPr/>
          <p:nvPr/>
        </p:nvCxnSpPr>
        <p:spPr>
          <a:xfrm>
            <a:off x="4572000" y="1152475"/>
            <a:ext cx="0" cy="3416400"/>
          </a:xfrm>
          <a:prstGeom prst="straightConnector1">
            <a:avLst/>
          </a:prstGeom>
          <a:noFill/>
          <a:ln cap="flat" cmpd="sng" w="76200">
            <a:solidFill>
              <a:schemeClr val="dk2"/>
            </a:solidFill>
            <a:prstDash val="solid"/>
            <a:round/>
            <a:headEnd len="med" w="med" type="none"/>
            <a:tailEnd len="med" w="med" type="none"/>
          </a:ln>
        </p:spPr>
      </p:cxnSp>
      <p:cxnSp>
        <p:nvCxnSpPr>
          <p:cNvPr id="144" name="Google Shape;144;p22"/>
          <p:cNvCxnSpPr/>
          <p:nvPr/>
        </p:nvCxnSpPr>
        <p:spPr>
          <a:xfrm flipH="1" rot="10800000">
            <a:off x="1485900" y="2853925"/>
            <a:ext cx="6172200" cy="13500"/>
          </a:xfrm>
          <a:prstGeom prst="straightConnector1">
            <a:avLst/>
          </a:prstGeom>
          <a:noFill/>
          <a:ln cap="flat" cmpd="sng" w="76200">
            <a:solidFill>
              <a:schemeClr val="dk2"/>
            </a:solidFill>
            <a:prstDash val="solid"/>
            <a:round/>
            <a:headEnd len="med" w="med" type="none"/>
            <a:tailEnd len="med" w="med" type="none"/>
          </a:ln>
        </p:spPr>
      </p:cxnSp>
      <p:sp>
        <p:nvSpPr>
          <p:cNvPr id="145" name="Google Shape;145;p22"/>
          <p:cNvSpPr txBox="1"/>
          <p:nvPr/>
        </p:nvSpPr>
        <p:spPr>
          <a:xfrm>
            <a:off x="4018500" y="721375"/>
            <a:ext cx="110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Luxury</a:t>
            </a:r>
            <a:endParaRPr b="1" sz="2000">
              <a:solidFill>
                <a:schemeClr val="lt2"/>
              </a:solidFill>
              <a:latin typeface="Average"/>
              <a:ea typeface="Average"/>
              <a:cs typeface="Average"/>
              <a:sym typeface="Average"/>
            </a:endParaRPr>
          </a:p>
        </p:txBody>
      </p:sp>
      <p:sp>
        <p:nvSpPr>
          <p:cNvPr id="146" name="Google Shape;146;p22"/>
          <p:cNvSpPr txBox="1"/>
          <p:nvPr/>
        </p:nvSpPr>
        <p:spPr>
          <a:xfrm>
            <a:off x="3906300" y="4568875"/>
            <a:ext cx="133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Affordable</a:t>
            </a:r>
            <a:endParaRPr b="1" sz="2000">
              <a:solidFill>
                <a:schemeClr val="lt2"/>
              </a:solidFill>
              <a:latin typeface="Average"/>
              <a:ea typeface="Average"/>
              <a:cs typeface="Average"/>
              <a:sym typeface="Average"/>
            </a:endParaRPr>
          </a:p>
        </p:txBody>
      </p:sp>
      <p:sp>
        <p:nvSpPr>
          <p:cNvPr id="147" name="Google Shape;147;p22"/>
          <p:cNvSpPr txBox="1"/>
          <p:nvPr/>
        </p:nvSpPr>
        <p:spPr>
          <a:xfrm>
            <a:off x="235550" y="2645125"/>
            <a:ext cx="110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Classic</a:t>
            </a:r>
            <a:endParaRPr b="1" sz="2000">
              <a:solidFill>
                <a:schemeClr val="lt2"/>
              </a:solidFill>
              <a:latin typeface="Average"/>
              <a:ea typeface="Average"/>
              <a:cs typeface="Average"/>
              <a:sym typeface="Average"/>
            </a:endParaRPr>
          </a:p>
        </p:txBody>
      </p:sp>
      <p:sp>
        <p:nvSpPr>
          <p:cNvPr id="148" name="Google Shape;148;p22"/>
          <p:cNvSpPr txBox="1"/>
          <p:nvPr/>
        </p:nvSpPr>
        <p:spPr>
          <a:xfrm>
            <a:off x="7801450" y="2645125"/>
            <a:ext cx="110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Trendy</a:t>
            </a:r>
            <a:endParaRPr b="1" sz="2000">
              <a:solidFill>
                <a:schemeClr val="lt2"/>
              </a:solidFill>
              <a:latin typeface="Average"/>
              <a:ea typeface="Average"/>
              <a:cs typeface="Average"/>
              <a:sym typeface="Average"/>
            </a:endParaRPr>
          </a:p>
        </p:txBody>
      </p:sp>
      <p:sp>
        <p:nvSpPr>
          <p:cNvPr id="149" name="Google Shape;149;p22"/>
          <p:cNvSpPr txBox="1"/>
          <p:nvPr/>
        </p:nvSpPr>
        <p:spPr>
          <a:xfrm>
            <a:off x="3563325" y="3644350"/>
            <a:ext cx="903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Oswald"/>
                <a:ea typeface="Oswald"/>
                <a:cs typeface="Oswald"/>
                <a:sym typeface="Oswald"/>
              </a:rPr>
              <a:t>VEEA</a:t>
            </a:r>
            <a:r>
              <a:rPr b="1" lang="en" sz="1600">
                <a:solidFill>
                  <a:schemeClr val="lt2"/>
                </a:solidFill>
                <a:latin typeface="Average"/>
                <a:ea typeface="Average"/>
                <a:cs typeface="Average"/>
                <a:sym typeface="Average"/>
              </a:rPr>
              <a:t> </a:t>
            </a:r>
            <a:endParaRPr b="1" sz="2000">
              <a:solidFill>
                <a:schemeClr val="lt2"/>
              </a:solidFill>
              <a:latin typeface="Average"/>
              <a:ea typeface="Average"/>
              <a:cs typeface="Average"/>
              <a:sym typeface="Average"/>
            </a:endParaRPr>
          </a:p>
        </p:txBody>
      </p:sp>
      <p:sp>
        <p:nvSpPr>
          <p:cNvPr id="150" name="Google Shape;150;p22"/>
          <p:cNvSpPr txBox="1"/>
          <p:nvPr/>
        </p:nvSpPr>
        <p:spPr>
          <a:xfrm>
            <a:off x="1671875" y="3143550"/>
            <a:ext cx="133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FFFFF"/>
                </a:solidFill>
                <a:latin typeface="Oswald"/>
                <a:ea typeface="Oswald"/>
                <a:cs typeface="Oswald"/>
                <a:sym typeface="Oswald"/>
              </a:rPr>
              <a:t>Butch Basix</a:t>
            </a:r>
            <a:r>
              <a:rPr lang="en" sz="16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sp>
        <p:nvSpPr>
          <p:cNvPr id="151" name="Google Shape;151;p22"/>
          <p:cNvSpPr txBox="1"/>
          <p:nvPr/>
        </p:nvSpPr>
        <p:spPr>
          <a:xfrm>
            <a:off x="1342550" y="3941550"/>
            <a:ext cx="90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Wildfang</a:t>
            </a:r>
            <a:endParaRPr sz="1600">
              <a:solidFill>
                <a:srgbClr val="FFFFFF"/>
              </a:solidFill>
              <a:latin typeface="Oswald"/>
              <a:ea typeface="Oswald"/>
              <a:cs typeface="Oswald"/>
              <a:sym typeface="Oswald"/>
            </a:endParaRPr>
          </a:p>
        </p:txBody>
      </p:sp>
      <p:sp>
        <p:nvSpPr>
          <p:cNvPr id="152" name="Google Shape;152;p22"/>
          <p:cNvSpPr txBox="1"/>
          <p:nvPr/>
        </p:nvSpPr>
        <p:spPr>
          <a:xfrm>
            <a:off x="6615350" y="2356200"/>
            <a:ext cx="741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Oswald"/>
                <a:ea typeface="Oswald"/>
                <a:cs typeface="Oswald"/>
                <a:sym typeface="Oswald"/>
              </a:rPr>
              <a:t>69</a:t>
            </a:r>
            <a:endParaRPr sz="1600">
              <a:solidFill>
                <a:schemeClr val="dk1"/>
              </a:solidFill>
              <a:latin typeface="Oswald"/>
              <a:ea typeface="Oswald"/>
              <a:cs typeface="Oswald"/>
              <a:sym typeface="Oswald"/>
            </a:endParaRPr>
          </a:p>
        </p:txBody>
      </p:sp>
      <p:sp>
        <p:nvSpPr>
          <p:cNvPr id="153" name="Google Shape;153;p22"/>
          <p:cNvSpPr txBox="1"/>
          <p:nvPr/>
        </p:nvSpPr>
        <p:spPr>
          <a:xfrm>
            <a:off x="3003263" y="4196700"/>
            <a:ext cx="125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Tomboy X</a:t>
            </a:r>
            <a:endParaRPr sz="1600">
              <a:solidFill>
                <a:srgbClr val="FFFFFF"/>
              </a:solidFill>
              <a:latin typeface="Oswald"/>
              <a:ea typeface="Oswald"/>
              <a:cs typeface="Oswald"/>
              <a:sym typeface="Oswald"/>
            </a:endParaRPr>
          </a:p>
        </p:txBody>
      </p:sp>
      <p:sp>
        <p:nvSpPr>
          <p:cNvPr id="154" name="Google Shape;154;p22"/>
          <p:cNvSpPr txBox="1"/>
          <p:nvPr/>
        </p:nvSpPr>
        <p:spPr>
          <a:xfrm>
            <a:off x="2276525" y="1669450"/>
            <a:ext cx="90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Telfar</a:t>
            </a:r>
            <a:endParaRPr sz="1600">
              <a:solidFill>
                <a:srgbClr val="FFFFFF"/>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205800" y="384500"/>
            <a:ext cx="857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BRAND POSITIONING MAPS </a:t>
            </a:r>
            <a:endParaRPr sz="3500">
              <a:solidFill>
                <a:schemeClr val="accent5"/>
              </a:solidFill>
            </a:endParaRPr>
          </a:p>
        </p:txBody>
      </p:sp>
      <p:sp>
        <p:nvSpPr>
          <p:cNvPr id="160" name="Google Shape;160;p23"/>
          <p:cNvSpPr txBox="1"/>
          <p:nvPr>
            <p:ph idx="1" type="body"/>
          </p:nvPr>
        </p:nvSpPr>
        <p:spPr>
          <a:xfrm>
            <a:off x="285600" y="1061700"/>
            <a:ext cx="8572800" cy="3805500"/>
          </a:xfrm>
          <a:prstGeom prst="rect">
            <a:avLst/>
          </a:prstGeom>
        </p:spPr>
        <p:txBody>
          <a:bodyPr anchorCtr="0" anchor="t" bIns="91425" lIns="91425" spcFirstLastPara="1" rIns="91425" wrap="square" tIns="91425">
            <a:noAutofit/>
          </a:bodyPr>
          <a:lstStyle/>
          <a:p>
            <a:pPr indent="-330200" lvl="0" marL="457200" rtl="0" algn="l">
              <a:lnSpc>
                <a:spcPct val="105000"/>
              </a:lnSpc>
              <a:spcBef>
                <a:spcPts val="0"/>
              </a:spcBef>
              <a:spcAft>
                <a:spcPts val="0"/>
              </a:spcAft>
              <a:buClr>
                <a:schemeClr val="lt2"/>
              </a:buClr>
              <a:buSzPts val="1600"/>
              <a:buChar char="●"/>
            </a:pPr>
            <a:r>
              <a:rPr lang="en" sz="1600">
                <a:solidFill>
                  <a:schemeClr val="lt2"/>
                </a:solidFill>
              </a:rPr>
              <a:t>All but one of the brands fall in the casual half of the map, and they’re split between being androgeonous and masculine. However, Telfar and 69 fall in two separate sectors due to their target market being geared towards more streetwear for men and women as well as 69 being more trendy, an uncommon attribute for tomboy fashion.</a:t>
            </a:r>
            <a:endParaRPr sz="1600">
              <a:solidFill>
                <a:schemeClr val="lt2"/>
              </a:solidFill>
            </a:endParaRPr>
          </a:p>
          <a:p>
            <a:pPr indent="-330200" lvl="0" marL="457200" rtl="0" algn="l">
              <a:spcBef>
                <a:spcPts val="0"/>
              </a:spcBef>
              <a:spcAft>
                <a:spcPts val="0"/>
              </a:spcAft>
              <a:buClr>
                <a:schemeClr val="lt2"/>
              </a:buClr>
              <a:buSzPts val="1600"/>
              <a:buFont typeface="Arial"/>
              <a:buChar char="●"/>
            </a:pPr>
            <a:r>
              <a:rPr lang="en" sz="1600">
                <a:solidFill>
                  <a:schemeClr val="lt2"/>
                </a:solidFill>
              </a:rPr>
              <a:t>All of the brands attempt to differentiate themselves by carrying varying levels of casual style clothing, and some brands have a more masculine feel than other. All of the brands marketing varies greatly which differentiates each of them according to their price point, target audience, and their product assortment. For example, VEEA differentiates itself by offering a 5 item box and discount, while Butch Basix carries home and pet items as well.</a:t>
            </a:r>
            <a:endParaRPr sz="1600">
              <a:solidFill>
                <a:schemeClr val="lt2"/>
              </a:solidFill>
              <a:highlight>
                <a:srgbClr val="9900FF"/>
              </a:highlight>
            </a:endParaRPr>
          </a:p>
          <a:p>
            <a:pPr indent="-330200" lvl="0" marL="457200" rtl="0" algn="l">
              <a:lnSpc>
                <a:spcPct val="105000"/>
              </a:lnSpc>
              <a:spcBef>
                <a:spcPts val="0"/>
              </a:spcBef>
              <a:spcAft>
                <a:spcPts val="0"/>
              </a:spcAft>
              <a:buClr>
                <a:schemeClr val="lt2"/>
              </a:buClr>
              <a:buSzPts val="1600"/>
              <a:buFont typeface="Arial"/>
              <a:buChar char="●"/>
            </a:pPr>
            <a:r>
              <a:rPr lang="en" sz="1600">
                <a:solidFill>
                  <a:schemeClr val="lt2"/>
                </a:solidFill>
              </a:rPr>
              <a:t>Wildfang is different from the others in that they are the most classic of the six brands and second most affordable. To differentiate according to this map, the brand could either steer towards more masculine or completely androgeonous clothing, focus on carrying much dressier clothing, or expand upon their graphic t-shirt’s that feature empowering quotes on them.</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00">
                <a:solidFill>
                  <a:schemeClr val="accent5"/>
                </a:solidFill>
              </a:rPr>
              <a:t>Differentiation</a:t>
            </a:r>
            <a:r>
              <a:rPr lang="en" sz="3600">
                <a:solidFill>
                  <a:schemeClr val="accent5"/>
                </a:solidFill>
              </a:rPr>
              <a:t> Strategies for Wildfang </a:t>
            </a:r>
            <a:endParaRPr sz="3600">
              <a:solidFill>
                <a:schemeClr val="accent5"/>
              </a:solidFill>
            </a:endParaRPr>
          </a:p>
        </p:txBody>
      </p:sp>
      <p:sp>
        <p:nvSpPr>
          <p:cNvPr id="166" name="Google Shape;166;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900">
                <a:solidFill>
                  <a:schemeClr val="lt2"/>
                </a:solidFill>
                <a:latin typeface="Arial"/>
                <a:ea typeface="Arial"/>
                <a:cs typeface="Arial"/>
                <a:sym typeface="Arial"/>
              </a:rPr>
              <a:t>Wildfang can create a product line soley featuring sayings surrounding the brand’s values and beliefs, they can create garments that don’t require undergarments which gives their customer freedoms, and they can make more notice of their charity initiatives aimed at aiding women. An advantage to new graphic t-shirts is additional products customer’s can relate to while a disadvantage is creating more product and hoping for increased sales. An advantage of the bra-less construction of tops is the option to forgo undergarments while a disadvantage could be more money into fabrics and product design. The advantage of making their charity projects more well known is that they can raise more money and bring a higher awareness while a disadvantage could be changing the focus of the business.</a:t>
            </a:r>
            <a:endParaRPr sz="1900">
              <a:solidFill>
                <a:srgbClr val="000000"/>
              </a:solidFill>
              <a:latin typeface="Arial"/>
              <a:ea typeface="Arial"/>
              <a:cs typeface="Arial"/>
              <a:sym typeface="Arial"/>
            </a:endParaRPr>
          </a:p>
          <a:p>
            <a:pPr indent="0" lvl="0" marL="0" rtl="0" algn="ctr">
              <a:spcBef>
                <a:spcPts val="0"/>
              </a:spcBef>
              <a:spcAft>
                <a:spcPts val="1200"/>
              </a:spcAft>
              <a:buNone/>
            </a:pPr>
            <a:r>
              <a:t/>
            </a:r>
            <a:endParaRPr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SOURCES</a:t>
            </a:r>
            <a:endParaRPr sz="3500">
              <a:solidFill>
                <a:schemeClr val="accent5"/>
              </a:solidFill>
            </a:endParaRPr>
          </a:p>
        </p:txBody>
      </p:sp>
      <p:sp>
        <p:nvSpPr>
          <p:cNvPr id="172" name="Google Shape;172;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chemeClr val="accent5"/>
              </a:buClr>
              <a:buSzPts val="1300"/>
              <a:buChar char="●"/>
            </a:pPr>
            <a:r>
              <a:rPr lang="en" sz="1300" u="sng">
                <a:solidFill>
                  <a:schemeClr val="accent5"/>
                </a:solidFill>
                <a:hlinkClick r:id="rId3">
                  <a:extLst>
                    <a:ext uri="{A12FA001-AC4F-418D-AE19-62706E023703}">
                      <ahyp:hlinkClr val="tx"/>
                    </a:ext>
                  </a:extLst>
                </a:hlinkClick>
              </a:rPr>
              <a:t>https://www.wildfang.com/</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4">
                  <a:extLst>
                    <a:ext uri="{A12FA001-AC4F-418D-AE19-62706E023703}">
                      <ahyp:hlinkClr val="tx"/>
                    </a:ext>
                  </a:extLst>
                </a:hlinkClick>
              </a:rPr>
              <a:t>https://sixty-nine.us/collections/one-pieces-1</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5">
                  <a:extLst>
                    <a:ext uri="{A12FA001-AC4F-418D-AE19-62706E023703}">
                      <ahyp:hlinkClr val="tx"/>
                    </a:ext>
                  </a:extLst>
                </a:hlinkClick>
              </a:rPr>
              <a:t>https://www.vogue.com/article/69-anonymous-designer-lifestyle-brand-moca-los-angeles-la-museum-exhibit</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6">
                  <a:extLst>
                    <a:ext uri="{A12FA001-AC4F-418D-AE19-62706E023703}">
                      <ahyp:hlinkClr val="tx"/>
                    </a:ext>
                  </a:extLst>
                </a:hlinkClick>
              </a:rPr>
              <a:t>https://www.lamag.com/culturefiles/69-moca-deja-vu/</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7">
                  <a:extLst>
                    <a:ext uri="{A12FA001-AC4F-418D-AE19-62706E023703}">
                      <ahyp:hlinkClr val="tx"/>
                    </a:ext>
                  </a:extLst>
                </a:hlinkClick>
              </a:rPr>
              <a:t>https://impakter.com/69-clothing-a-nondemographic-brand/</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8">
                  <a:extLst>
                    <a:ext uri="{A12FA001-AC4F-418D-AE19-62706E023703}">
                      <ahyp:hlinkClr val="tx"/>
                    </a:ext>
                  </a:extLst>
                </a:hlinkClick>
              </a:rPr>
              <a:t>69 clothing line</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9">
                  <a:extLst>
                    <a:ext uri="{A12FA001-AC4F-418D-AE19-62706E023703}">
                      <ahyp:hlinkClr val="tx"/>
                    </a:ext>
                  </a:extLst>
                </a:hlinkClick>
              </a:rPr>
              <a:t>https://www.case48.com/swot-case/35183-BUSINESS-MODEL-INNOVATION-AT-WILDFANG</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10">
                  <a:extLst>
                    <a:ext uri="{A12FA001-AC4F-418D-AE19-62706E023703}">
                      <ahyp:hlinkClr val="tx"/>
                    </a:ext>
                  </a:extLst>
                </a:hlinkClick>
              </a:rPr>
              <a:t>https://www.newyorker.com/magazine/2020/03/16/telfar-clemens-mass-appeal</a:t>
            </a:r>
            <a:r>
              <a:rPr lang="en" sz="1300">
                <a:solidFill>
                  <a:schemeClr val="accent5"/>
                </a:solidFill>
              </a:rPr>
              <a:t> </a:t>
            </a:r>
            <a:endParaRPr sz="1300">
              <a:solidFill>
                <a:schemeClr val="accent5"/>
              </a:solidFill>
            </a:endParaRPr>
          </a:p>
          <a:p>
            <a:pPr indent="-311150" lvl="0" marL="457200" rtl="0" algn="l">
              <a:lnSpc>
                <a:spcPct val="100000"/>
              </a:lnSpc>
              <a:spcBef>
                <a:spcPts val="0"/>
              </a:spcBef>
              <a:spcAft>
                <a:spcPts val="0"/>
              </a:spcAft>
              <a:buClr>
                <a:schemeClr val="accent5"/>
              </a:buClr>
              <a:buSzPts val="1300"/>
              <a:buChar char="●"/>
            </a:pPr>
            <a:r>
              <a:rPr lang="en" sz="1300" u="sng">
                <a:solidFill>
                  <a:schemeClr val="accent5"/>
                </a:solidFill>
                <a:hlinkClick r:id="rId11">
                  <a:extLst>
                    <a:ext uri="{A12FA001-AC4F-418D-AE19-62706E023703}">
                      <ahyp:hlinkClr val="tx"/>
                    </a:ext>
                  </a:extLst>
                </a:hlinkClick>
              </a:rPr>
              <a:t>https://tomboyx.com/pages/ourstory</a:t>
            </a:r>
            <a:endParaRPr sz="1300">
              <a:solidFill>
                <a:schemeClr val="accent5"/>
              </a:solidFill>
            </a:endParaRPr>
          </a:p>
          <a:p>
            <a:pPr indent="-311150" lvl="0" marL="457200" rtl="0" algn="l">
              <a:lnSpc>
                <a:spcPct val="100000"/>
              </a:lnSpc>
              <a:spcBef>
                <a:spcPts val="0"/>
              </a:spcBef>
              <a:spcAft>
                <a:spcPts val="0"/>
              </a:spcAft>
              <a:buClr>
                <a:schemeClr val="accent5"/>
              </a:buClr>
              <a:buSzPts val="1300"/>
              <a:buChar char="●"/>
            </a:pPr>
            <a:r>
              <a:rPr lang="en" sz="1300" u="sng">
                <a:solidFill>
                  <a:schemeClr val="accent5"/>
                </a:solidFill>
                <a:hlinkClick r:id="rId12">
                  <a:extLst>
                    <a:ext uri="{A12FA001-AC4F-418D-AE19-62706E023703}">
                      <ahyp:hlinkClr val="tx"/>
                    </a:ext>
                  </a:extLst>
                </a:hlinkClick>
              </a:rPr>
              <a:t>https://androgynousfashion.com/</a:t>
            </a:r>
            <a:endParaRPr sz="1300">
              <a:solidFill>
                <a:schemeClr val="accent5"/>
              </a:solidFill>
            </a:endParaRPr>
          </a:p>
          <a:p>
            <a:pPr indent="-311150" lvl="0" marL="457200" rtl="0" algn="l">
              <a:lnSpc>
                <a:spcPct val="100000"/>
              </a:lnSpc>
              <a:spcBef>
                <a:spcPts val="0"/>
              </a:spcBef>
              <a:spcAft>
                <a:spcPts val="0"/>
              </a:spcAft>
              <a:buClr>
                <a:schemeClr val="accent5"/>
              </a:buClr>
              <a:buSzPts val="1300"/>
              <a:buChar char="●"/>
            </a:pPr>
            <a:r>
              <a:rPr lang="en" sz="1300" u="sng">
                <a:solidFill>
                  <a:schemeClr val="accent5"/>
                </a:solidFill>
                <a:hlinkClick r:id="rId13">
                  <a:extLst>
                    <a:ext uri="{A12FA001-AC4F-418D-AE19-62706E023703}">
                      <ahyp:hlinkClr val="tx"/>
                    </a:ext>
                  </a:extLst>
                </a:hlinkClick>
              </a:rPr>
              <a:t>https://www.butchbasix.com/</a:t>
            </a:r>
            <a:endParaRPr sz="1300">
              <a:solidFill>
                <a:schemeClr val="accent5"/>
              </a:solidFill>
            </a:endParaRPr>
          </a:p>
          <a:p>
            <a:pPr indent="-311150" lvl="0" marL="457200" rtl="0" algn="l">
              <a:spcBef>
                <a:spcPts val="0"/>
              </a:spcBef>
              <a:spcAft>
                <a:spcPts val="0"/>
              </a:spcAft>
              <a:buClr>
                <a:schemeClr val="accent5"/>
              </a:buClr>
              <a:buSzPts val="1300"/>
              <a:buChar char="●"/>
            </a:pPr>
            <a:r>
              <a:rPr lang="en" sz="1300" u="sng">
                <a:solidFill>
                  <a:schemeClr val="accent5"/>
                </a:solidFill>
                <a:hlinkClick r:id="rId14">
                  <a:extLst>
                    <a:ext uri="{A12FA001-AC4F-418D-AE19-62706E023703}">
                      <ahyp:hlinkClr val="tx"/>
                    </a:ext>
                  </a:extLst>
                </a:hlinkClick>
              </a:rPr>
              <a:t>https://www.newyorker.com/magazine/2020/03/16/telfar-clemens-mass-appeal</a:t>
            </a:r>
            <a:r>
              <a:rPr lang="en" sz="1300"/>
              <a:t> </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23675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500">
                <a:solidFill>
                  <a:schemeClr val="accent5"/>
                </a:solidFill>
              </a:rPr>
              <a:t>WILDFANG</a:t>
            </a:r>
            <a:endParaRPr sz="3500">
              <a:solidFill>
                <a:schemeClr val="accent5"/>
              </a:solidFill>
            </a:endParaRPr>
          </a:p>
        </p:txBody>
      </p:sp>
      <p:sp>
        <p:nvSpPr>
          <p:cNvPr id="66" name="Google Shape;66;p14"/>
          <p:cNvSpPr txBox="1"/>
          <p:nvPr>
            <p:ph idx="1" type="body"/>
          </p:nvPr>
        </p:nvSpPr>
        <p:spPr>
          <a:xfrm>
            <a:off x="311700" y="992450"/>
            <a:ext cx="4971600" cy="3944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Char char="●"/>
            </a:pPr>
            <a:r>
              <a:rPr lang="en" sz="1400">
                <a:solidFill>
                  <a:schemeClr val="lt2"/>
                </a:solidFill>
              </a:rPr>
              <a:t>Brick-and mortar and e-commerce</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Independently owned</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$5-$300</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Their target customer is,““badass women..”... who have the right to wear..and be..whatever [and whoever] they want.” </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The merchandise is androgynous with feminine touches like color, script, and some prints. Many of the pieces appeal to multiple gender </a:t>
            </a:r>
            <a:r>
              <a:rPr lang="en" sz="1400">
                <a:solidFill>
                  <a:schemeClr val="lt2"/>
                </a:solidFill>
              </a:rPr>
              <a:t>identities with the core being comfortable, wearable clothing and accessories.</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Wildfang is known for caring for women and happiness. Preaching women’s rights while also catering to women who seek traditionally male clothing pieces that fit women’s bodies are two of the company’s values.</a:t>
            </a:r>
            <a:endParaRPr sz="1400"/>
          </a:p>
        </p:txBody>
      </p:sp>
      <p:pic>
        <p:nvPicPr>
          <p:cNvPr id="67" name="Google Shape;67;p14"/>
          <p:cNvPicPr preferRelativeResize="0"/>
          <p:nvPr/>
        </p:nvPicPr>
        <p:blipFill>
          <a:blip r:embed="rId3">
            <a:alphaModFix/>
          </a:blip>
          <a:stretch>
            <a:fillRect/>
          </a:stretch>
        </p:blipFill>
        <p:spPr>
          <a:xfrm>
            <a:off x="6433075" y="236750"/>
            <a:ext cx="2491694" cy="2124250"/>
          </a:xfrm>
          <a:prstGeom prst="rect">
            <a:avLst/>
          </a:prstGeom>
          <a:noFill/>
          <a:ln>
            <a:noFill/>
          </a:ln>
        </p:spPr>
      </p:pic>
      <p:pic>
        <p:nvPicPr>
          <p:cNvPr id="68" name="Google Shape;68;p14"/>
          <p:cNvPicPr preferRelativeResize="0"/>
          <p:nvPr/>
        </p:nvPicPr>
        <p:blipFill>
          <a:blip r:embed="rId4">
            <a:alphaModFix/>
          </a:blip>
          <a:stretch>
            <a:fillRect/>
          </a:stretch>
        </p:blipFill>
        <p:spPr>
          <a:xfrm>
            <a:off x="5283300" y="1677275"/>
            <a:ext cx="2808001" cy="2258357"/>
          </a:xfrm>
          <a:prstGeom prst="rect">
            <a:avLst/>
          </a:prstGeom>
          <a:noFill/>
          <a:ln>
            <a:noFill/>
          </a:ln>
        </p:spPr>
      </p:pic>
      <p:pic>
        <p:nvPicPr>
          <p:cNvPr id="69" name="Google Shape;69;p14"/>
          <p:cNvPicPr preferRelativeResize="0"/>
          <p:nvPr/>
        </p:nvPicPr>
        <p:blipFill>
          <a:blip r:embed="rId5">
            <a:alphaModFix/>
          </a:blip>
          <a:stretch>
            <a:fillRect/>
          </a:stretch>
        </p:blipFill>
        <p:spPr>
          <a:xfrm>
            <a:off x="6916675" y="3036925"/>
            <a:ext cx="1890024" cy="1798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60700"/>
            <a:ext cx="1480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Telfar</a:t>
            </a:r>
            <a:endParaRPr sz="3500">
              <a:solidFill>
                <a:schemeClr val="accent5"/>
              </a:solidFill>
            </a:endParaRPr>
          </a:p>
        </p:txBody>
      </p:sp>
      <p:sp>
        <p:nvSpPr>
          <p:cNvPr id="75" name="Google Shape;75;p15"/>
          <p:cNvSpPr txBox="1"/>
          <p:nvPr>
            <p:ph idx="1" type="body"/>
          </p:nvPr>
        </p:nvSpPr>
        <p:spPr>
          <a:xfrm>
            <a:off x="311700" y="1007200"/>
            <a:ext cx="4937700" cy="40518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Clr>
                <a:schemeClr val="lt2"/>
              </a:buClr>
              <a:buSzPct val="100000"/>
              <a:buChar char="●"/>
            </a:pPr>
            <a:r>
              <a:rPr lang="en">
                <a:solidFill>
                  <a:schemeClr val="lt2"/>
                </a:solidFill>
              </a:rPr>
              <a:t>G</a:t>
            </a:r>
            <a:r>
              <a:rPr lang="en">
                <a:solidFill>
                  <a:schemeClr val="lt2"/>
                </a:solidFill>
              </a:rPr>
              <a:t>enderless fashion label by Telfar Clemons</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Independently owned</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Telfar is a luxury brand with clothing priced from the high 90s to 500 dollars.</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The target customer is people wanting unisex designs for simple and comfortable sportswear which has since developed into designer bags.</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“Not for You, For Everyone” is what the company strives for. When you look at the website and product you can tell that he wanted the street credit for his designs. He also grew up in a friend group that dressed unisex giving him his inspiration to reach both male and female customers.</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Clemons is </a:t>
            </a:r>
            <a:r>
              <a:rPr lang="en"/>
              <a:t>more interested in what everyone wears rather than what one “rare” person wears making  this consumer a unique one to find. He started out by taking apart apparel, bleaching it, then putting it back together to find his personal style which has transfixed into the consumers he tries to reach, a consumer that is not defined by gender, but the edgy comfortable apparel he designs. </a:t>
            </a:r>
            <a:endParaRPr/>
          </a:p>
        </p:txBody>
      </p:sp>
      <p:pic>
        <p:nvPicPr>
          <p:cNvPr id="76" name="Google Shape;76;p15"/>
          <p:cNvPicPr preferRelativeResize="0"/>
          <p:nvPr/>
        </p:nvPicPr>
        <p:blipFill>
          <a:blip r:embed="rId3">
            <a:alphaModFix/>
          </a:blip>
          <a:stretch>
            <a:fillRect/>
          </a:stretch>
        </p:blipFill>
        <p:spPr>
          <a:xfrm>
            <a:off x="6200730" y="152400"/>
            <a:ext cx="2628074" cy="2571750"/>
          </a:xfrm>
          <a:prstGeom prst="rect">
            <a:avLst/>
          </a:prstGeom>
          <a:noFill/>
          <a:ln>
            <a:noFill/>
          </a:ln>
        </p:spPr>
      </p:pic>
      <p:pic>
        <p:nvPicPr>
          <p:cNvPr id="77" name="Google Shape;77;p15"/>
          <p:cNvPicPr preferRelativeResize="0"/>
          <p:nvPr/>
        </p:nvPicPr>
        <p:blipFill rotWithShape="1">
          <a:blip r:embed="rId4">
            <a:alphaModFix/>
          </a:blip>
          <a:srcRect b="0" l="16701" r="0" t="0"/>
          <a:stretch/>
        </p:blipFill>
        <p:spPr>
          <a:xfrm>
            <a:off x="5249351" y="1332250"/>
            <a:ext cx="1934725" cy="2794775"/>
          </a:xfrm>
          <a:prstGeom prst="rect">
            <a:avLst/>
          </a:prstGeom>
          <a:noFill/>
          <a:ln>
            <a:noFill/>
          </a:ln>
        </p:spPr>
      </p:pic>
      <p:pic>
        <p:nvPicPr>
          <p:cNvPr id="78" name="Google Shape;78;p15"/>
          <p:cNvPicPr preferRelativeResize="0"/>
          <p:nvPr/>
        </p:nvPicPr>
        <p:blipFill>
          <a:blip r:embed="rId5">
            <a:alphaModFix/>
          </a:blip>
          <a:stretch>
            <a:fillRect/>
          </a:stretch>
        </p:blipFill>
        <p:spPr>
          <a:xfrm>
            <a:off x="6628775" y="2639825"/>
            <a:ext cx="2402379" cy="24193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16948" l="0" r="0" t="10807"/>
          <a:stretch/>
        </p:blipFill>
        <p:spPr>
          <a:xfrm>
            <a:off x="5398800" y="2168812"/>
            <a:ext cx="2100475" cy="2547999"/>
          </a:xfrm>
          <a:prstGeom prst="rect">
            <a:avLst/>
          </a:prstGeom>
          <a:noFill/>
          <a:ln>
            <a:noFill/>
          </a:ln>
        </p:spPr>
      </p:pic>
      <p:sp>
        <p:nvSpPr>
          <p:cNvPr id="84" name="Google Shape;84;p16"/>
          <p:cNvSpPr txBox="1"/>
          <p:nvPr>
            <p:ph type="title"/>
          </p:nvPr>
        </p:nvSpPr>
        <p:spPr>
          <a:xfrm>
            <a:off x="311700" y="319500"/>
            <a:ext cx="3757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40">
                <a:solidFill>
                  <a:schemeClr val="accent5"/>
                </a:solidFill>
              </a:rPr>
              <a:t>69</a:t>
            </a:r>
            <a:endParaRPr sz="3540">
              <a:solidFill>
                <a:schemeClr val="accent5"/>
              </a:solidFill>
            </a:endParaRPr>
          </a:p>
        </p:txBody>
      </p:sp>
      <p:sp>
        <p:nvSpPr>
          <p:cNvPr id="85" name="Google Shape;85;p16"/>
          <p:cNvSpPr txBox="1"/>
          <p:nvPr>
            <p:ph idx="1" type="body"/>
          </p:nvPr>
        </p:nvSpPr>
        <p:spPr>
          <a:xfrm>
            <a:off x="311700" y="1075200"/>
            <a:ext cx="5087100" cy="3836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Char char="●"/>
            </a:pPr>
            <a:r>
              <a:rPr lang="en" sz="1400">
                <a:solidFill>
                  <a:schemeClr val="lt2"/>
                </a:solidFill>
              </a:rPr>
              <a:t>Web, brick-and-mortar, and sell to family owned shops </a:t>
            </a:r>
            <a:endParaRPr sz="1400">
              <a:solidFill>
                <a:schemeClr val="lt2"/>
              </a:solidFill>
            </a:endParaRPr>
          </a:p>
          <a:p>
            <a:pPr indent="457200" lvl="0" marL="0" rtl="0" algn="l">
              <a:spcBef>
                <a:spcPts val="0"/>
              </a:spcBef>
              <a:spcAft>
                <a:spcPts val="0"/>
              </a:spcAft>
              <a:buNone/>
            </a:pPr>
            <a:r>
              <a:rPr lang="en" sz="1400">
                <a:solidFill>
                  <a:schemeClr val="lt2"/>
                </a:solidFill>
              </a:rPr>
              <a:t>in the Los Angeles area to support local businesses</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Private label brand based out of Los Angeles, California</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$25-$500</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The brand claims to be “non-demographic” as to include all to their pieces. However, market research has found their target audience to be </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69’s brand image is fun, inclusive, joyous, sensuall, and creative</a:t>
            </a:r>
            <a:endParaRPr sz="14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As a non-gender, “non-demographic” brand, 69 is known for making inclusive, mostly denim lifestyle pieces in the Los Angeles area frequently featuring guest designers that are up-and-coming. The anonymous founder chose the name “69” because it can be used as a verb, noun, or an adjective, perfectly all encompassing. </a:t>
            </a:r>
            <a:endParaRPr sz="1400">
              <a:solidFill>
                <a:schemeClr val="lt2"/>
              </a:solidFill>
            </a:endParaRPr>
          </a:p>
          <a:p>
            <a:pPr indent="0" lvl="0" marL="0" rtl="0" algn="l">
              <a:spcBef>
                <a:spcPts val="0"/>
              </a:spcBef>
              <a:spcAft>
                <a:spcPts val="1200"/>
              </a:spcAft>
              <a:buNone/>
            </a:pPr>
            <a:r>
              <a:t/>
            </a:r>
            <a:endParaRPr sz="1400"/>
          </a:p>
        </p:txBody>
      </p:sp>
      <p:pic>
        <p:nvPicPr>
          <p:cNvPr id="86" name="Google Shape;86;p16"/>
          <p:cNvPicPr preferRelativeResize="0"/>
          <p:nvPr/>
        </p:nvPicPr>
        <p:blipFill rotWithShape="1">
          <a:blip r:embed="rId4">
            <a:alphaModFix/>
          </a:blip>
          <a:srcRect b="0" l="8181" r="0" t="0"/>
          <a:stretch/>
        </p:blipFill>
        <p:spPr>
          <a:xfrm>
            <a:off x="7275975" y="810538"/>
            <a:ext cx="1735326" cy="3522425"/>
          </a:xfrm>
          <a:prstGeom prst="rect">
            <a:avLst/>
          </a:prstGeom>
          <a:noFill/>
          <a:ln>
            <a:noFill/>
          </a:ln>
        </p:spPr>
      </p:pic>
      <p:pic>
        <p:nvPicPr>
          <p:cNvPr id="87" name="Google Shape;87;p16"/>
          <p:cNvPicPr preferRelativeResize="0"/>
          <p:nvPr/>
        </p:nvPicPr>
        <p:blipFill>
          <a:blip r:embed="rId5">
            <a:alphaModFix/>
          </a:blip>
          <a:stretch>
            <a:fillRect/>
          </a:stretch>
        </p:blipFill>
        <p:spPr>
          <a:xfrm>
            <a:off x="5147525" y="555600"/>
            <a:ext cx="2245801" cy="1497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TOMBOY X</a:t>
            </a:r>
            <a:endParaRPr sz="3500">
              <a:solidFill>
                <a:schemeClr val="accent5"/>
              </a:solidFill>
            </a:endParaRPr>
          </a:p>
        </p:txBody>
      </p:sp>
      <p:sp>
        <p:nvSpPr>
          <p:cNvPr id="93" name="Google Shape;93;p17"/>
          <p:cNvSpPr txBox="1"/>
          <p:nvPr>
            <p:ph idx="1" type="body"/>
          </p:nvPr>
        </p:nvSpPr>
        <p:spPr>
          <a:xfrm>
            <a:off x="311700" y="1152475"/>
            <a:ext cx="5022000" cy="3817800"/>
          </a:xfrm>
          <a:prstGeom prst="rect">
            <a:avLst/>
          </a:prstGeom>
        </p:spPr>
        <p:txBody>
          <a:bodyPr anchorCtr="0" anchor="t" bIns="91425" lIns="91425" spcFirstLastPara="1" rIns="91425" wrap="square" tIns="91425">
            <a:normAutofit fontScale="70000"/>
          </a:bodyPr>
          <a:lstStyle/>
          <a:p>
            <a:pPr indent="-308610" lvl="0" marL="457200" rtl="0" algn="l">
              <a:spcBef>
                <a:spcPts val="0"/>
              </a:spcBef>
              <a:spcAft>
                <a:spcPts val="0"/>
              </a:spcAft>
              <a:buClr>
                <a:schemeClr val="lt2"/>
              </a:buClr>
              <a:buSzPct val="100000"/>
              <a:buChar char="●"/>
            </a:pPr>
            <a:r>
              <a:rPr lang="en">
                <a:solidFill>
                  <a:schemeClr val="lt2"/>
                </a:solidFill>
              </a:rPr>
              <a:t>Web-based business model</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Independently owned brand</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Merchandise ($5-80) consists of adaptive apparel that is ethically made.</a:t>
            </a:r>
            <a:endParaRPr>
              <a:solidFill>
                <a:schemeClr val="lt2"/>
              </a:solidFill>
            </a:endParaRPr>
          </a:p>
          <a:p>
            <a:pPr indent="-290830" lvl="1" marL="914400" rtl="0" algn="l">
              <a:spcBef>
                <a:spcPts val="0"/>
              </a:spcBef>
              <a:spcAft>
                <a:spcPts val="0"/>
              </a:spcAft>
              <a:buClr>
                <a:schemeClr val="lt2"/>
              </a:buClr>
              <a:buSzPct val="100000"/>
              <a:buChar char="○"/>
            </a:pPr>
            <a:r>
              <a:rPr lang="en">
                <a:solidFill>
                  <a:schemeClr val="lt2"/>
                </a:solidFill>
              </a:rPr>
              <a:t>Undergarments</a:t>
            </a:r>
            <a:endParaRPr>
              <a:solidFill>
                <a:schemeClr val="lt2"/>
              </a:solidFill>
            </a:endParaRPr>
          </a:p>
          <a:p>
            <a:pPr indent="-290830" lvl="1" marL="914400" rtl="0" algn="l">
              <a:spcBef>
                <a:spcPts val="0"/>
              </a:spcBef>
              <a:spcAft>
                <a:spcPts val="0"/>
              </a:spcAft>
              <a:buClr>
                <a:schemeClr val="lt2"/>
              </a:buClr>
              <a:buSzPct val="100000"/>
              <a:buChar char="○"/>
            </a:pPr>
            <a:r>
              <a:rPr lang="en">
                <a:solidFill>
                  <a:schemeClr val="lt2"/>
                </a:solidFill>
              </a:rPr>
              <a:t>Apparel</a:t>
            </a:r>
            <a:endParaRPr>
              <a:solidFill>
                <a:schemeClr val="lt2"/>
              </a:solidFill>
            </a:endParaRPr>
          </a:p>
          <a:p>
            <a:pPr indent="-290830" lvl="1" marL="914400" rtl="0" algn="l">
              <a:spcBef>
                <a:spcPts val="0"/>
              </a:spcBef>
              <a:spcAft>
                <a:spcPts val="0"/>
              </a:spcAft>
              <a:buClr>
                <a:schemeClr val="lt2"/>
              </a:buClr>
              <a:buSzPct val="100000"/>
              <a:buChar char="○"/>
            </a:pPr>
            <a:r>
              <a:rPr lang="en">
                <a:solidFill>
                  <a:schemeClr val="lt2"/>
                </a:solidFill>
              </a:rPr>
              <a:t>Swim</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This company aims to target the LGBTQ+ community and those that want to “express themselves without constraint”. </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Brand image: </a:t>
            </a:r>
            <a:endParaRPr>
              <a:solidFill>
                <a:schemeClr val="lt2"/>
              </a:solidFill>
            </a:endParaRPr>
          </a:p>
          <a:p>
            <a:pPr indent="-290830" lvl="1" marL="914400" rtl="0" algn="l">
              <a:spcBef>
                <a:spcPts val="0"/>
              </a:spcBef>
              <a:spcAft>
                <a:spcPts val="0"/>
              </a:spcAft>
              <a:buClr>
                <a:schemeClr val="lt2"/>
              </a:buClr>
              <a:buSzPct val="100000"/>
              <a:buChar char="○"/>
            </a:pPr>
            <a:r>
              <a:rPr lang="en">
                <a:solidFill>
                  <a:schemeClr val="lt2"/>
                </a:solidFill>
              </a:rPr>
              <a:t>Diversity, individuality, inclusivity, empowerment, adaptivity, liberation</a:t>
            </a:r>
            <a:endParaRPr>
              <a:solidFill>
                <a:schemeClr val="lt2"/>
              </a:solidFill>
            </a:endParaRPr>
          </a:p>
          <a:p>
            <a:pPr indent="-308610" lvl="0" marL="457200" rtl="0" algn="l">
              <a:spcBef>
                <a:spcPts val="0"/>
              </a:spcBef>
              <a:spcAft>
                <a:spcPts val="0"/>
              </a:spcAft>
              <a:buClr>
                <a:schemeClr val="lt2"/>
              </a:buClr>
              <a:buSzPct val="100000"/>
              <a:buChar char="●"/>
            </a:pPr>
            <a:r>
              <a:rPr lang="en">
                <a:solidFill>
                  <a:schemeClr val="lt2"/>
                </a:solidFill>
              </a:rPr>
              <a:t>Comfort in adaptability</a:t>
            </a:r>
            <a:endParaRPr>
              <a:solidFill>
                <a:schemeClr val="lt2"/>
              </a:solidFill>
            </a:endParaRPr>
          </a:p>
          <a:p>
            <a:pPr indent="-306387" lvl="1" marL="914400" rtl="0" algn="l">
              <a:spcBef>
                <a:spcPts val="0"/>
              </a:spcBef>
              <a:spcAft>
                <a:spcPts val="0"/>
              </a:spcAft>
              <a:buClr>
                <a:schemeClr val="lt2"/>
              </a:buClr>
              <a:buSzPct val="100000"/>
              <a:buChar char="○"/>
            </a:pPr>
            <a:r>
              <a:rPr lang="en" sz="1750">
                <a:solidFill>
                  <a:schemeClr val="lt2"/>
                </a:solidFill>
              </a:rPr>
              <a:t>“We believe that everything you put on your body should make you feel great exactly as you are, and help you express yourself without constraint. That means we are dedicated to not only making high-quality apparel but making it fit everyone who loves it”. </a:t>
            </a:r>
            <a:endParaRPr/>
          </a:p>
        </p:txBody>
      </p:sp>
      <p:pic>
        <p:nvPicPr>
          <p:cNvPr id="94" name="Google Shape;94;p17"/>
          <p:cNvPicPr preferRelativeResize="0"/>
          <p:nvPr/>
        </p:nvPicPr>
        <p:blipFill rotWithShape="1">
          <a:blip r:embed="rId3">
            <a:alphaModFix/>
          </a:blip>
          <a:srcRect b="0" l="13412" r="0" t="0"/>
          <a:stretch/>
        </p:blipFill>
        <p:spPr>
          <a:xfrm>
            <a:off x="5249375" y="431925"/>
            <a:ext cx="3810324" cy="4279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VEEA</a:t>
            </a:r>
            <a:endParaRPr sz="3500">
              <a:solidFill>
                <a:schemeClr val="accent5"/>
              </a:solidFill>
            </a:endParaRPr>
          </a:p>
        </p:txBody>
      </p:sp>
      <p:sp>
        <p:nvSpPr>
          <p:cNvPr id="100" name="Google Shape;100;p18"/>
          <p:cNvSpPr txBox="1"/>
          <p:nvPr>
            <p:ph idx="1" type="body"/>
          </p:nvPr>
        </p:nvSpPr>
        <p:spPr>
          <a:xfrm>
            <a:off x="311700" y="1152475"/>
            <a:ext cx="5106300" cy="37503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Clr>
                <a:schemeClr val="lt2"/>
              </a:buClr>
              <a:buSzPct val="100000"/>
              <a:buChar char="●"/>
            </a:pPr>
            <a:r>
              <a:rPr lang="en">
                <a:solidFill>
                  <a:schemeClr val="lt2"/>
                </a:solidFill>
              </a:rPr>
              <a:t>Online </a:t>
            </a:r>
            <a:r>
              <a:rPr lang="en">
                <a:solidFill>
                  <a:schemeClr val="lt2"/>
                </a:solidFill>
              </a:rPr>
              <a:t>retailer</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Private label </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For a $20 fee, you can pick 5 items from the shop to be sent to you. You can keep/return what you want, and if you want to keep all 5 you will get a 20% discount.</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The inferred target customer is millennial aged people with androgeounous styles</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VEEA provides androgeounous clothing that goes </a:t>
            </a:r>
            <a:endParaRPr>
              <a:solidFill>
                <a:schemeClr val="lt2"/>
              </a:solidFill>
            </a:endParaRPr>
          </a:p>
          <a:p>
            <a:pPr indent="0" lvl="0" marL="457200" rtl="0" algn="l">
              <a:spcBef>
                <a:spcPts val="0"/>
              </a:spcBef>
              <a:spcAft>
                <a:spcPts val="0"/>
              </a:spcAft>
              <a:buNone/>
            </a:pPr>
            <a:r>
              <a:rPr lang="en">
                <a:solidFill>
                  <a:schemeClr val="lt2"/>
                </a:solidFill>
              </a:rPr>
              <a:t>beyond basic t-shirts to customers of all ages, genders, sexual preferences, etc. This brand offers all people fashionable and classic genderless clothing.</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Brand Image: androgeounous, inclusive, high-end, modern, classy</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VEEA creates an inclusive and prejudice-free shopping experience for all people of all beliefs and orientations.</a:t>
            </a:r>
            <a:endParaRPr/>
          </a:p>
        </p:txBody>
      </p:sp>
      <p:pic>
        <p:nvPicPr>
          <p:cNvPr id="101" name="Google Shape;101;p18"/>
          <p:cNvPicPr preferRelativeResize="0"/>
          <p:nvPr/>
        </p:nvPicPr>
        <p:blipFill>
          <a:blip r:embed="rId3">
            <a:alphaModFix/>
          </a:blip>
          <a:stretch>
            <a:fillRect/>
          </a:stretch>
        </p:blipFill>
        <p:spPr>
          <a:xfrm>
            <a:off x="5236981" y="84325"/>
            <a:ext cx="2016401" cy="2571750"/>
          </a:xfrm>
          <a:prstGeom prst="rect">
            <a:avLst/>
          </a:prstGeom>
          <a:noFill/>
          <a:ln>
            <a:noFill/>
          </a:ln>
        </p:spPr>
      </p:pic>
      <p:pic>
        <p:nvPicPr>
          <p:cNvPr id="102" name="Google Shape;102;p18"/>
          <p:cNvPicPr preferRelativeResize="0"/>
          <p:nvPr/>
        </p:nvPicPr>
        <p:blipFill>
          <a:blip r:embed="rId4">
            <a:alphaModFix/>
          </a:blip>
          <a:stretch>
            <a:fillRect/>
          </a:stretch>
        </p:blipFill>
        <p:spPr>
          <a:xfrm>
            <a:off x="6797655" y="623975"/>
            <a:ext cx="2262025" cy="2571750"/>
          </a:xfrm>
          <a:prstGeom prst="rect">
            <a:avLst/>
          </a:prstGeom>
          <a:noFill/>
          <a:ln>
            <a:noFill/>
          </a:ln>
        </p:spPr>
      </p:pic>
      <p:pic>
        <p:nvPicPr>
          <p:cNvPr id="103" name="Google Shape;103;p18"/>
          <p:cNvPicPr preferRelativeResize="0"/>
          <p:nvPr/>
        </p:nvPicPr>
        <p:blipFill>
          <a:blip r:embed="rId5">
            <a:alphaModFix/>
          </a:blip>
          <a:stretch>
            <a:fillRect/>
          </a:stretch>
        </p:blipFill>
        <p:spPr>
          <a:xfrm>
            <a:off x="5417988" y="2873375"/>
            <a:ext cx="3151499" cy="2100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BUTCH BASIX</a:t>
            </a:r>
            <a:endParaRPr sz="3500">
              <a:solidFill>
                <a:schemeClr val="accent5"/>
              </a:solidFill>
            </a:endParaRPr>
          </a:p>
        </p:txBody>
      </p:sp>
      <p:sp>
        <p:nvSpPr>
          <p:cNvPr id="109" name="Google Shape;109;p19"/>
          <p:cNvSpPr txBox="1"/>
          <p:nvPr>
            <p:ph idx="1" type="body"/>
          </p:nvPr>
        </p:nvSpPr>
        <p:spPr>
          <a:xfrm>
            <a:off x="311700" y="1152475"/>
            <a:ext cx="5055600" cy="3851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Clr>
                <a:schemeClr val="lt2"/>
              </a:buClr>
              <a:buSzPct val="100000"/>
              <a:buChar char="●"/>
            </a:pPr>
            <a:r>
              <a:rPr lang="en">
                <a:solidFill>
                  <a:schemeClr val="lt2"/>
                </a:solidFill>
              </a:rPr>
              <a:t>Online retailer</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Carries various brands of clothing, personal care, and home items</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Price range:</a:t>
            </a:r>
            <a:endParaRPr>
              <a:solidFill>
                <a:schemeClr val="lt2"/>
              </a:solidFill>
            </a:endParaRPr>
          </a:p>
          <a:p>
            <a:pPr indent="-304165" lvl="1" marL="914400" rtl="0" algn="l">
              <a:spcBef>
                <a:spcPts val="0"/>
              </a:spcBef>
              <a:spcAft>
                <a:spcPts val="0"/>
              </a:spcAft>
              <a:buClr>
                <a:schemeClr val="lt2"/>
              </a:buClr>
              <a:buSzPct val="100000"/>
              <a:buChar char="○"/>
            </a:pPr>
            <a:r>
              <a:rPr lang="en">
                <a:solidFill>
                  <a:schemeClr val="lt2"/>
                </a:solidFill>
              </a:rPr>
              <a:t>Clothing: $25-$125</a:t>
            </a:r>
            <a:endParaRPr>
              <a:solidFill>
                <a:schemeClr val="lt2"/>
              </a:solidFill>
            </a:endParaRPr>
          </a:p>
          <a:p>
            <a:pPr indent="-304165" lvl="1" marL="914400" rtl="0" algn="l">
              <a:spcBef>
                <a:spcPts val="0"/>
              </a:spcBef>
              <a:spcAft>
                <a:spcPts val="0"/>
              </a:spcAft>
              <a:buClr>
                <a:schemeClr val="lt2"/>
              </a:buClr>
              <a:buSzPct val="100000"/>
              <a:buChar char="○"/>
            </a:pPr>
            <a:r>
              <a:rPr lang="en">
                <a:solidFill>
                  <a:schemeClr val="lt2"/>
                </a:solidFill>
              </a:rPr>
              <a:t>Personal Care: $7-$35</a:t>
            </a:r>
            <a:endParaRPr>
              <a:solidFill>
                <a:schemeClr val="lt2"/>
              </a:solidFill>
            </a:endParaRPr>
          </a:p>
          <a:p>
            <a:pPr indent="-304165" lvl="1" marL="914400" rtl="0" algn="l">
              <a:spcBef>
                <a:spcPts val="0"/>
              </a:spcBef>
              <a:spcAft>
                <a:spcPts val="0"/>
              </a:spcAft>
              <a:buClr>
                <a:schemeClr val="lt2"/>
              </a:buClr>
              <a:buSzPct val="100000"/>
              <a:buChar char="○"/>
            </a:pPr>
            <a:r>
              <a:rPr lang="en">
                <a:solidFill>
                  <a:schemeClr val="lt2"/>
                </a:solidFill>
              </a:rPr>
              <a:t>Home items: $24-$37</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The inferred target customer is mid to older millennial aged people of any gender with traditionally masculine styles</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Brand Image: masculine, rustic, inclusive</a:t>
            </a:r>
            <a:endParaRPr>
              <a:solidFill>
                <a:schemeClr val="lt2"/>
              </a:solidFill>
            </a:endParaRPr>
          </a:p>
          <a:p>
            <a:pPr indent="-325755" lvl="0" marL="457200" rtl="0" algn="l">
              <a:spcBef>
                <a:spcPts val="0"/>
              </a:spcBef>
              <a:spcAft>
                <a:spcPts val="0"/>
              </a:spcAft>
              <a:buClr>
                <a:schemeClr val="lt2"/>
              </a:buClr>
              <a:buSzPct val="100000"/>
              <a:buChar char="●"/>
            </a:pPr>
            <a:r>
              <a:rPr lang="en">
                <a:solidFill>
                  <a:schemeClr val="lt2"/>
                </a:solidFill>
              </a:rPr>
              <a:t>Butch Basix was created to combat frustration of shoppers when looking for masculine clothing for various body types, especially when they are only able to find t-shirts that work for them. The brand sells classically masculine style clothing to all people.</a:t>
            </a:r>
            <a:endParaRPr/>
          </a:p>
        </p:txBody>
      </p:sp>
      <p:pic>
        <p:nvPicPr>
          <p:cNvPr id="110" name="Google Shape;110;p19"/>
          <p:cNvPicPr preferRelativeResize="0"/>
          <p:nvPr/>
        </p:nvPicPr>
        <p:blipFill>
          <a:blip r:embed="rId3">
            <a:alphaModFix/>
          </a:blip>
          <a:stretch>
            <a:fillRect/>
          </a:stretch>
        </p:blipFill>
        <p:spPr>
          <a:xfrm>
            <a:off x="6175297" y="225700"/>
            <a:ext cx="2538950" cy="2573850"/>
          </a:xfrm>
          <a:prstGeom prst="rect">
            <a:avLst/>
          </a:prstGeom>
          <a:noFill/>
          <a:ln>
            <a:noFill/>
          </a:ln>
        </p:spPr>
      </p:pic>
      <p:pic>
        <p:nvPicPr>
          <p:cNvPr id="111" name="Google Shape;111;p19"/>
          <p:cNvPicPr preferRelativeResize="0"/>
          <p:nvPr/>
        </p:nvPicPr>
        <p:blipFill>
          <a:blip r:embed="rId4">
            <a:alphaModFix/>
          </a:blip>
          <a:stretch>
            <a:fillRect/>
          </a:stretch>
        </p:blipFill>
        <p:spPr>
          <a:xfrm>
            <a:off x="6667437" y="2571750"/>
            <a:ext cx="2330424" cy="2377800"/>
          </a:xfrm>
          <a:prstGeom prst="rect">
            <a:avLst/>
          </a:prstGeom>
          <a:noFill/>
          <a:ln>
            <a:noFill/>
          </a:ln>
        </p:spPr>
      </p:pic>
      <p:pic>
        <p:nvPicPr>
          <p:cNvPr id="112" name="Google Shape;112;p19"/>
          <p:cNvPicPr preferRelativeResize="0"/>
          <p:nvPr/>
        </p:nvPicPr>
        <p:blipFill rotWithShape="1">
          <a:blip r:embed="rId5">
            <a:alphaModFix/>
          </a:blip>
          <a:srcRect b="15179" l="10996" r="12847" t="25757"/>
          <a:stretch/>
        </p:blipFill>
        <p:spPr>
          <a:xfrm>
            <a:off x="5367300" y="2153975"/>
            <a:ext cx="2469200" cy="1668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1820550" y="445025"/>
            <a:ext cx="5502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500">
                <a:solidFill>
                  <a:schemeClr val="accent5"/>
                </a:solidFill>
              </a:rPr>
              <a:t>WILDFANG SWOT ANALYSIS</a:t>
            </a:r>
            <a:endParaRPr sz="3500">
              <a:solidFill>
                <a:schemeClr val="accent5"/>
              </a:solidFill>
            </a:endParaRPr>
          </a:p>
        </p:txBody>
      </p:sp>
      <p:sp>
        <p:nvSpPr>
          <p:cNvPr id="118" name="Google Shape;118;p20"/>
          <p:cNvSpPr txBox="1"/>
          <p:nvPr>
            <p:ph idx="1" type="body"/>
          </p:nvPr>
        </p:nvSpPr>
        <p:spPr>
          <a:xfrm>
            <a:off x="311700" y="1017725"/>
            <a:ext cx="3999900" cy="3959100"/>
          </a:xfrm>
          <a:prstGeom prst="rect">
            <a:avLst/>
          </a:prstGeom>
        </p:spPr>
        <p:txBody>
          <a:bodyPr anchorCtr="0" anchor="t" bIns="91425" lIns="91425" spcFirstLastPara="1" rIns="91425" wrap="square" tIns="91425">
            <a:noAutofit/>
          </a:bodyPr>
          <a:lstStyle/>
          <a:p>
            <a:pPr indent="-325755" lvl="0" marL="457200" rtl="0" algn="l">
              <a:lnSpc>
                <a:spcPct val="95000"/>
              </a:lnSpc>
              <a:spcBef>
                <a:spcPts val="2500"/>
              </a:spcBef>
              <a:spcAft>
                <a:spcPts val="0"/>
              </a:spcAft>
              <a:buClr>
                <a:schemeClr val="lt2"/>
              </a:buClr>
              <a:buSzPts val="1530"/>
              <a:buChar char="●"/>
            </a:pPr>
            <a:r>
              <a:rPr lang="en" sz="1190">
                <a:solidFill>
                  <a:schemeClr val="lt2"/>
                </a:solidFill>
              </a:rPr>
              <a:t>Strengths</a:t>
            </a:r>
            <a:endParaRPr sz="1190">
              <a:solidFill>
                <a:schemeClr val="lt2"/>
              </a:solidFill>
            </a:endParaRPr>
          </a:p>
          <a:p>
            <a:pPr indent="-325755" lvl="1" marL="914400" rtl="0" algn="l">
              <a:lnSpc>
                <a:spcPct val="95000"/>
              </a:lnSpc>
              <a:spcBef>
                <a:spcPts val="0"/>
              </a:spcBef>
              <a:spcAft>
                <a:spcPts val="0"/>
              </a:spcAft>
              <a:buClr>
                <a:schemeClr val="lt2"/>
              </a:buClr>
              <a:buSzPts val="1530"/>
              <a:buChar char="○"/>
            </a:pPr>
            <a:r>
              <a:rPr lang="en" sz="1020">
                <a:solidFill>
                  <a:schemeClr val="lt2"/>
                </a:solidFill>
              </a:rPr>
              <a:t>High reach around the world due to many locations and a strong social media presence</a:t>
            </a:r>
            <a:endParaRPr sz="102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Committed to diversity and their employees, increasing their human capital and resulting in efficient output</a:t>
            </a:r>
            <a:endParaRPr sz="1020">
              <a:solidFill>
                <a:schemeClr val="lt2"/>
              </a:solidFill>
            </a:endParaRPr>
          </a:p>
          <a:p>
            <a:pPr indent="-304165" lvl="0" marL="457200" rtl="0" algn="l">
              <a:lnSpc>
                <a:spcPct val="95000"/>
              </a:lnSpc>
              <a:spcBef>
                <a:spcPts val="0"/>
              </a:spcBef>
              <a:spcAft>
                <a:spcPts val="0"/>
              </a:spcAft>
              <a:buClr>
                <a:schemeClr val="lt2"/>
              </a:buClr>
              <a:buSzPts val="1190"/>
              <a:buChar char="●"/>
            </a:pPr>
            <a:r>
              <a:rPr lang="en" sz="1190">
                <a:solidFill>
                  <a:schemeClr val="lt2"/>
                </a:solidFill>
              </a:rPr>
              <a:t>Weaknesses</a:t>
            </a:r>
            <a:endParaRPr sz="119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Insufficient sustainability due to poor waste management</a:t>
            </a:r>
            <a:endParaRPr sz="102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Price changes without </a:t>
            </a:r>
            <a:r>
              <a:rPr lang="en" sz="1020">
                <a:solidFill>
                  <a:schemeClr val="lt2"/>
                </a:solidFill>
              </a:rPr>
              <a:t>explanation</a:t>
            </a:r>
            <a:r>
              <a:rPr lang="en" sz="1020">
                <a:solidFill>
                  <a:schemeClr val="lt2"/>
                </a:solidFill>
              </a:rPr>
              <a:t> why</a:t>
            </a:r>
            <a:endParaRPr sz="102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Focus on innovative new products instead of creativity, leaving employees burnt out and stressed</a:t>
            </a:r>
            <a:endParaRPr sz="1020">
              <a:solidFill>
                <a:schemeClr val="lt2"/>
              </a:solidFill>
            </a:endParaRPr>
          </a:p>
          <a:p>
            <a:pPr indent="-304165" lvl="0" marL="457200" rtl="0" algn="l">
              <a:lnSpc>
                <a:spcPct val="95000"/>
              </a:lnSpc>
              <a:spcBef>
                <a:spcPts val="0"/>
              </a:spcBef>
              <a:spcAft>
                <a:spcPts val="0"/>
              </a:spcAft>
              <a:buClr>
                <a:schemeClr val="lt2"/>
              </a:buClr>
              <a:buSzPts val="1190"/>
              <a:buChar char="●"/>
            </a:pPr>
            <a:r>
              <a:rPr lang="en" sz="1190">
                <a:solidFill>
                  <a:schemeClr val="lt2"/>
                </a:solidFill>
              </a:rPr>
              <a:t>Opportunities</a:t>
            </a:r>
            <a:endParaRPr sz="119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Maintaining</a:t>
            </a:r>
            <a:r>
              <a:rPr lang="en" sz="1020">
                <a:solidFill>
                  <a:schemeClr val="lt2"/>
                </a:solidFill>
              </a:rPr>
              <a:t> a strong social presence can further increase sales and reach new markets</a:t>
            </a:r>
            <a:endParaRPr sz="102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Government subsidies for becoming more sustainable could make them money while fixing their </a:t>
            </a:r>
            <a:r>
              <a:rPr lang="en" sz="1020">
                <a:solidFill>
                  <a:schemeClr val="lt2"/>
                </a:solidFill>
              </a:rPr>
              <a:t>environmental</a:t>
            </a:r>
            <a:r>
              <a:rPr lang="en" sz="1020">
                <a:solidFill>
                  <a:schemeClr val="lt2"/>
                </a:solidFill>
              </a:rPr>
              <a:t> issues</a:t>
            </a:r>
            <a:endParaRPr sz="1020">
              <a:solidFill>
                <a:schemeClr val="lt2"/>
              </a:solidFill>
            </a:endParaRPr>
          </a:p>
          <a:p>
            <a:pPr indent="-304165" lvl="0" marL="457200" rtl="0" algn="l">
              <a:lnSpc>
                <a:spcPct val="95000"/>
              </a:lnSpc>
              <a:spcBef>
                <a:spcPts val="0"/>
              </a:spcBef>
              <a:spcAft>
                <a:spcPts val="0"/>
              </a:spcAft>
              <a:buClr>
                <a:schemeClr val="lt2"/>
              </a:buClr>
              <a:buSzPts val="1190"/>
              <a:buChar char="●"/>
            </a:pPr>
            <a:r>
              <a:rPr lang="en" sz="1190">
                <a:solidFill>
                  <a:schemeClr val="lt2"/>
                </a:solidFill>
              </a:rPr>
              <a:t>Threats</a:t>
            </a:r>
            <a:endParaRPr sz="119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Shortage of labor can lead to less creative products</a:t>
            </a:r>
            <a:endParaRPr sz="1020">
              <a:solidFill>
                <a:schemeClr val="lt2"/>
              </a:solidFill>
            </a:endParaRPr>
          </a:p>
          <a:p>
            <a:pPr indent="-293369" lvl="1" marL="914400" rtl="0" algn="l">
              <a:lnSpc>
                <a:spcPct val="95000"/>
              </a:lnSpc>
              <a:spcBef>
                <a:spcPts val="0"/>
              </a:spcBef>
              <a:spcAft>
                <a:spcPts val="0"/>
              </a:spcAft>
              <a:buClr>
                <a:schemeClr val="lt2"/>
              </a:buClr>
              <a:buSzPts val="1020"/>
              <a:buChar char="○"/>
            </a:pPr>
            <a:r>
              <a:rPr lang="en" sz="1020">
                <a:solidFill>
                  <a:schemeClr val="lt2"/>
                </a:solidFill>
              </a:rPr>
              <a:t>Inflation causing price increases for labor and materials</a:t>
            </a:r>
            <a:endParaRPr sz="1020">
              <a:solidFill>
                <a:schemeClr val="lt2"/>
              </a:solidFill>
            </a:endParaRPr>
          </a:p>
        </p:txBody>
      </p:sp>
      <p:sp>
        <p:nvSpPr>
          <p:cNvPr id="119" name="Google Shape;119;p20"/>
          <p:cNvSpPr txBox="1"/>
          <p:nvPr>
            <p:ph idx="2" type="body"/>
          </p:nvPr>
        </p:nvSpPr>
        <p:spPr>
          <a:xfrm>
            <a:off x="4832400" y="1613575"/>
            <a:ext cx="3999900" cy="2494200"/>
          </a:xfrm>
          <a:prstGeom prst="rect">
            <a:avLst/>
          </a:prstGeom>
        </p:spPr>
        <p:txBody>
          <a:bodyPr anchorCtr="0" anchor="t" bIns="91425" lIns="91425" spcFirstLastPara="1" rIns="91425" wrap="square" tIns="91425">
            <a:normAutofit/>
          </a:bodyPr>
          <a:lstStyle/>
          <a:p>
            <a:pPr indent="0" lvl="0" marL="0" rtl="0" algn="ctr">
              <a:spcBef>
                <a:spcPts val="2500"/>
              </a:spcBef>
              <a:spcAft>
                <a:spcPts val="2500"/>
              </a:spcAft>
              <a:buNone/>
            </a:pPr>
            <a:r>
              <a:rPr lang="en">
                <a:solidFill>
                  <a:schemeClr val="lt2"/>
                </a:solidFill>
              </a:rPr>
              <a:t>The course of action Wildfang should take is playing into their “Badass Women” slogan. They hold the market for everyday pieces that are made well with the company’s values imprinted on them. The diversity of their product range, model usage, and target audience lends them to reach multiple age ranges that want a timeless but modern look, a hard balance for many forward-thinking brands.</a:t>
            </a:r>
            <a:endParaRPr/>
          </a:p>
        </p:txBody>
      </p:sp>
      <p:cxnSp>
        <p:nvCxnSpPr>
          <p:cNvPr id="120" name="Google Shape;120;p20"/>
          <p:cNvCxnSpPr/>
          <p:nvPr/>
        </p:nvCxnSpPr>
        <p:spPr>
          <a:xfrm>
            <a:off x="4542900" y="1165475"/>
            <a:ext cx="58200" cy="36636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1928100" y="148675"/>
            <a:ext cx="5523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500">
                <a:solidFill>
                  <a:schemeClr val="accent5"/>
                </a:solidFill>
              </a:rPr>
              <a:t>BRAND POSITIONING MAP 1</a:t>
            </a:r>
            <a:endParaRPr sz="3500">
              <a:solidFill>
                <a:schemeClr val="accent5"/>
              </a:solidFill>
            </a:endParaRPr>
          </a:p>
        </p:txBody>
      </p:sp>
      <p:cxnSp>
        <p:nvCxnSpPr>
          <p:cNvPr id="126" name="Google Shape;126;p21"/>
          <p:cNvCxnSpPr/>
          <p:nvPr/>
        </p:nvCxnSpPr>
        <p:spPr>
          <a:xfrm>
            <a:off x="4689750" y="1152475"/>
            <a:ext cx="0" cy="3416400"/>
          </a:xfrm>
          <a:prstGeom prst="straightConnector1">
            <a:avLst/>
          </a:prstGeom>
          <a:noFill/>
          <a:ln cap="flat" cmpd="sng" w="76200">
            <a:solidFill>
              <a:schemeClr val="dk2"/>
            </a:solidFill>
            <a:prstDash val="solid"/>
            <a:round/>
            <a:headEnd len="med" w="med" type="none"/>
            <a:tailEnd len="med" w="med" type="none"/>
          </a:ln>
        </p:spPr>
      </p:cxnSp>
      <p:cxnSp>
        <p:nvCxnSpPr>
          <p:cNvPr id="127" name="Google Shape;127;p21"/>
          <p:cNvCxnSpPr/>
          <p:nvPr/>
        </p:nvCxnSpPr>
        <p:spPr>
          <a:xfrm flipH="1" rot="10800000">
            <a:off x="1603650" y="2853925"/>
            <a:ext cx="6172200" cy="13500"/>
          </a:xfrm>
          <a:prstGeom prst="straightConnector1">
            <a:avLst/>
          </a:prstGeom>
          <a:noFill/>
          <a:ln cap="flat" cmpd="sng" w="76200">
            <a:solidFill>
              <a:schemeClr val="dk2"/>
            </a:solidFill>
            <a:prstDash val="solid"/>
            <a:round/>
            <a:headEnd len="med" w="med" type="none"/>
            <a:tailEnd len="med" w="med" type="none"/>
          </a:ln>
        </p:spPr>
      </p:cxnSp>
      <p:sp>
        <p:nvSpPr>
          <p:cNvPr id="128" name="Google Shape;128;p21"/>
          <p:cNvSpPr txBox="1"/>
          <p:nvPr/>
        </p:nvSpPr>
        <p:spPr>
          <a:xfrm>
            <a:off x="4136250" y="721375"/>
            <a:ext cx="110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Casual</a:t>
            </a:r>
            <a:endParaRPr b="1" sz="2000">
              <a:solidFill>
                <a:schemeClr val="lt2"/>
              </a:solidFill>
              <a:latin typeface="Average"/>
              <a:ea typeface="Average"/>
              <a:cs typeface="Average"/>
              <a:sym typeface="Average"/>
            </a:endParaRPr>
          </a:p>
        </p:txBody>
      </p:sp>
      <p:sp>
        <p:nvSpPr>
          <p:cNvPr id="129" name="Google Shape;129;p21"/>
          <p:cNvSpPr txBox="1"/>
          <p:nvPr/>
        </p:nvSpPr>
        <p:spPr>
          <a:xfrm>
            <a:off x="4136250" y="4568875"/>
            <a:ext cx="110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Dressy</a:t>
            </a:r>
            <a:endParaRPr b="1" sz="2000">
              <a:solidFill>
                <a:schemeClr val="lt2"/>
              </a:solidFill>
              <a:latin typeface="Average"/>
              <a:ea typeface="Average"/>
              <a:cs typeface="Average"/>
              <a:sym typeface="Average"/>
            </a:endParaRPr>
          </a:p>
        </p:txBody>
      </p:sp>
      <p:sp>
        <p:nvSpPr>
          <p:cNvPr id="130" name="Google Shape;130;p21"/>
          <p:cNvSpPr txBox="1"/>
          <p:nvPr/>
        </p:nvSpPr>
        <p:spPr>
          <a:xfrm>
            <a:off x="117750" y="2645125"/>
            <a:ext cx="1542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Androgynous </a:t>
            </a:r>
            <a:endParaRPr b="1" sz="2000">
              <a:solidFill>
                <a:schemeClr val="lt2"/>
              </a:solidFill>
              <a:latin typeface="Average"/>
              <a:ea typeface="Average"/>
              <a:cs typeface="Average"/>
              <a:sym typeface="Average"/>
            </a:endParaRPr>
          </a:p>
        </p:txBody>
      </p:sp>
      <p:sp>
        <p:nvSpPr>
          <p:cNvPr id="131" name="Google Shape;131;p21"/>
          <p:cNvSpPr txBox="1"/>
          <p:nvPr/>
        </p:nvSpPr>
        <p:spPr>
          <a:xfrm>
            <a:off x="7775850" y="2645125"/>
            <a:ext cx="1250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2"/>
                </a:solidFill>
                <a:latin typeface="Average"/>
                <a:ea typeface="Average"/>
                <a:cs typeface="Average"/>
                <a:sym typeface="Average"/>
              </a:rPr>
              <a:t>Masculine</a:t>
            </a:r>
            <a:endParaRPr b="1" sz="2000">
              <a:solidFill>
                <a:schemeClr val="lt2"/>
              </a:solidFill>
              <a:latin typeface="Average"/>
              <a:ea typeface="Average"/>
              <a:cs typeface="Average"/>
              <a:sym typeface="Average"/>
            </a:endParaRPr>
          </a:p>
        </p:txBody>
      </p:sp>
      <p:sp>
        <p:nvSpPr>
          <p:cNvPr id="132" name="Google Shape;132;p21"/>
          <p:cNvSpPr txBox="1"/>
          <p:nvPr/>
        </p:nvSpPr>
        <p:spPr>
          <a:xfrm>
            <a:off x="2530575" y="1289175"/>
            <a:ext cx="903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Oswald"/>
                <a:ea typeface="Oswald"/>
                <a:cs typeface="Oswald"/>
                <a:sym typeface="Oswald"/>
              </a:rPr>
              <a:t>VEEA</a:t>
            </a:r>
            <a:r>
              <a:rPr lang="en" sz="1600">
                <a:solidFill>
                  <a:schemeClr val="lt2"/>
                </a:solidFill>
                <a:latin typeface="Average"/>
                <a:ea typeface="Average"/>
                <a:cs typeface="Average"/>
                <a:sym typeface="Average"/>
              </a:rPr>
              <a:t> </a:t>
            </a:r>
            <a:endParaRPr sz="2000">
              <a:solidFill>
                <a:schemeClr val="lt2"/>
              </a:solidFill>
              <a:latin typeface="Average"/>
              <a:ea typeface="Average"/>
              <a:cs typeface="Average"/>
              <a:sym typeface="Average"/>
            </a:endParaRPr>
          </a:p>
        </p:txBody>
      </p:sp>
      <p:sp>
        <p:nvSpPr>
          <p:cNvPr id="133" name="Google Shape;133;p21"/>
          <p:cNvSpPr txBox="1"/>
          <p:nvPr/>
        </p:nvSpPr>
        <p:spPr>
          <a:xfrm>
            <a:off x="5985650" y="2140650"/>
            <a:ext cx="133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Oswald"/>
                <a:ea typeface="Oswald"/>
                <a:cs typeface="Oswald"/>
                <a:sym typeface="Oswald"/>
              </a:rPr>
              <a:t>Butch Basix</a:t>
            </a:r>
            <a:r>
              <a:rPr lang="en" sz="1600">
                <a:solidFill>
                  <a:schemeClr val="dk1"/>
                </a:solidFill>
                <a:latin typeface="Oswald"/>
                <a:ea typeface="Oswald"/>
                <a:cs typeface="Oswald"/>
                <a:sym typeface="Oswald"/>
              </a:rPr>
              <a:t> </a:t>
            </a:r>
            <a:endParaRPr sz="1600">
              <a:solidFill>
                <a:schemeClr val="dk1"/>
              </a:solidFill>
              <a:latin typeface="Oswald"/>
              <a:ea typeface="Oswald"/>
              <a:cs typeface="Oswald"/>
              <a:sym typeface="Oswald"/>
            </a:endParaRPr>
          </a:p>
        </p:txBody>
      </p:sp>
      <p:sp>
        <p:nvSpPr>
          <p:cNvPr id="134" name="Google Shape;134;p21"/>
          <p:cNvSpPr txBox="1"/>
          <p:nvPr/>
        </p:nvSpPr>
        <p:spPr>
          <a:xfrm>
            <a:off x="3776963" y="1720275"/>
            <a:ext cx="569700" cy="2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69</a:t>
            </a:r>
            <a:endParaRPr sz="1600">
              <a:solidFill>
                <a:srgbClr val="FFFFFF"/>
              </a:solidFill>
              <a:latin typeface="Oswald"/>
              <a:ea typeface="Oswald"/>
              <a:cs typeface="Oswald"/>
              <a:sym typeface="Oswald"/>
            </a:endParaRPr>
          </a:p>
        </p:txBody>
      </p:sp>
      <p:sp>
        <p:nvSpPr>
          <p:cNvPr id="135" name="Google Shape;135;p21"/>
          <p:cNvSpPr txBox="1"/>
          <p:nvPr/>
        </p:nvSpPr>
        <p:spPr>
          <a:xfrm>
            <a:off x="4918150" y="2214025"/>
            <a:ext cx="83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Wildfang</a:t>
            </a:r>
            <a:endParaRPr sz="1600">
              <a:solidFill>
                <a:srgbClr val="FFFFFF"/>
              </a:solidFill>
              <a:latin typeface="Oswald"/>
              <a:ea typeface="Oswald"/>
              <a:cs typeface="Oswald"/>
              <a:sym typeface="Oswald"/>
            </a:endParaRPr>
          </a:p>
        </p:txBody>
      </p:sp>
      <p:sp>
        <p:nvSpPr>
          <p:cNvPr id="136" name="Google Shape;136;p21"/>
          <p:cNvSpPr txBox="1"/>
          <p:nvPr/>
        </p:nvSpPr>
        <p:spPr>
          <a:xfrm>
            <a:off x="4195500" y="1097900"/>
            <a:ext cx="988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Tomboy X</a:t>
            </a:r>
            <a:endParaRPr sz="1600">
              <a:solidFill>
                <a:srgbClr val="FFFFFF"/>
              </a:solidFill>
              <a:latin typeface="Oswald"/>
              <a:ea typeface="Oswald"/>
              <a:cs typeface="Oswald"/>
              <a:sym typeface="Oswald"/>
            </a:endParaRPr>
          </a:p>
        </p:txBody>
      </p:sp>
      <p:sp>
        <p:nvSpPr>
          <p:cNvPr id="137" name="Google Shape;137;p21"/>
          <p:cNvSpPr txBox="1"/>
          <p:nvPr/>
        </p:nvSpPr>
        <p:spPr>
          <a:xfrm>
            <a:off x="2440950" y="2853925"/>
            <a:ext cx="12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Oswald"/>
                <a:ea typeface="Oswald"/>
                <a:cs typeface="Oswald"/>
                <a:sym typeface="Oswald"/>
              </a:rPr>
              <a:t>Telfar</a:t>
            </a:r>
            <a:endParaRPr sz="16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